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3" r:id="rId7"/>
    <p:sldId id="262" r:id="rId8"/>
    <p:sldId id="264" r:id="rId9"/>
    <p:sldId id="260" r:id="rId10"/>
    <p:sldId id="258" r:id="rId11"/>
    <p:sldId id="265" r:id="rId12"/>
    <p:sldId id="266" r:id="rId13"/>
    <p:sldId id="257" r:id="rId14"/>
    <p:sldId id="259" r:id="rId15"/>
    <p:sldId id="26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4649" autoAdjust="0"/>
  </p:normalViewPr>
  <p:slideViewPr>
    <p:cSldViewPr>
      <p:cViewPr>
        <p:scale>
          <a:sx n="77" d="100"/>
          <a:sy n="77" d="100"/>
        </p:scale>
        <p:origin x="-11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D6669411-4AE6-43D7-B72E-12F005C6BE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2C6A-4E68-435B-8473-9AE86FCD5B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74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CD3B4-44FD-4257-BA93-5F185D667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98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965C9-BAAB-413F-88CD-2FD45FDBA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9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FD257-A3A4-41FF-92E3-44C71B791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0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BF892-EEF1-43AA-A83B-895AEECB2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12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23D0-F681-49D3-8006-FA524C841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77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45675-589A-4D73-9293-DBC5B61B1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51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BBCC-3509-4D7E-827E-6662A5D1A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85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45F23-A46A-4888-98BE-4D324EACE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96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8B78C-EB1A-4206-BF47-8E2834B22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11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4D67BBB-5537-48D8-8B4C-FDA6EFAAB4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ivers.com/article/680/" TargetMode="External"/><Relationship Id="rId3" Type="http://schemas.openxmlformats.org/officeDocument/2006/relationships/hyperlink" Target="http://www.ponderosagaragedoors.com/how-to-prevent-home-invasions-through-your-garage-door/garage-door-theft-prevention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eniecompany.com/support_safety.aspx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43000"/>
            <a:ext cx="6248400" cy="2438400"/>
          </a:xfrm>
        </p:spPr>
        <p:txBody>
          <a:bodyPr/>
          <a:lstStyle/>
          <a:p>
            <a:r>
              <a:rPr lang="en-US" dirty="0" smtClean="0"/>
              <a:t>Open Sesame</a:t>
            </a:r>
            <a:br>
              <a:rPr lang="en-US" dirty="0" smtClean="0"/>
            </a:br>
            <a:r>
              <a:rPr lang="en-US" sz="3200" dirty="0" smtClean="0"/>
              <a:t>Proposal Presentation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05200"/>
            <a:ext cx="3124200" cy="609600"/>
          </a:xfrm>
        </p:spPr>
        <p:txBody>
          <a:bodyPr/>
          <a:lstStyle/>
          <a:p>
            <a:r>
              <a:rPr lang="en-US" sz="2000" dirty="0" smtClean="0"/>
              <a:t>Denise Garcia</a:t>
            </a:r>
          </a:p>
          <a:p>
            <a:r>
              <a:rPr lang="en-US" sz="2000" dirty="0" err="1" smtClean="0"/>
              <a:t>Ka</a:t>
            </a:r>
            <a:r>
              <a:rPr lang="en-US" sz="2000" dirty="0" smtClean="0"/>
              <a:t> </a:t>
            </a:r>
            <a:r>
              <a:rPr lang="en-US" sz="2000" dirty="0" err="1" smtClean="0"/>
              <a:t>Hin</a:t>
            </a:r>
            <a:r>
              <a:rPr lang="en-US" sz="2000" dirty="0" smtClean="0"/>
              <a:t> Lee</a:t>
            </a:r>
          </a:p>
          <a:p>
            <a:r>
              <a:rPr lang="en-US" sz="2000" dirty="0" smtClean="0"/>
              <a:t>Veronica Martinez</a:t>
            </a:r>
          </a:p>
          <a:p>
            <a:r>
              <a:rPr lang="en-US" sz="2000" dirty="0" smtClean="0"/>
              <a:t>Jane McGuinness</a:t>
            </a:r>
          </a:p>
          <a:p>
            <a:r>
              <a:rPr lang="en-US" sz="2000" dirty="0" smtClean="0"/>
              <a:t>Angela </a:t>
            </a:r>
            <a:r>
              <a:rPr lang="en-US" sz="2000" dirty="0" err="1" smtClean="0"/>
              <a:t>Savela</a:t>
            </a:r>
            <a:endParaRPr lang="en-US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724400" y="3581400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1097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10400" cy="1311275"/>
          </a:xfrm>
        </p:spPr>
        <p:txBody>
          <a:bodyPr/>
          <a:lstStyle/>
          <a:p>
            <a:r>
              <a:rPr lang="en-US" dirty="0" smtClean="0"/>
              <a:t>Engineering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010400" cy="4800600"/>
          </a:xfrm>
        </p:spPr>
        <p:txBody>
          <a:bodyPr/>
          <a:lstStyle/>
          <a:p>
            <a:r>
              <a:rPr lang="en-US" dirty="0" smtClean="0"/>
              <a:t>Interface with garage </a:t>
            </a:r>
            <a:r>
              <a:rPr lang="en-US" dirty="0"/>
              <a:t>d</a:t>
            </a:r>
            <a:r>
              <a:rPr lang="en-US" dirty="0" smtClean="0"/>
              <a:t>oor </a:t>
            </a:r>
            <a:r>
              <a:rPr lang="en-US" dirty="0"/>
              <a:t>o</a:t>
            </a:r>
            <a:r>
              <a:rPr lang="en-US" dirty="0" smtClean="0"/>
              <a:t>pener</a:t>
            </a:r>
          </a:p>
          <a:p>
            <a:r>
              <a:rPr lang="en-US" dirty="0" smtClean="0"/>
              <a:t>Cell phone </a:t>
            </a:r>
            <a:r>
              <a:rPr lang="en-US" dirty="0"/>
              <a:t>c</a:t>
            </a:r>
            <a:r>
              <a:rPr lang="en-US" dirty="0" smtClean="0"/>
              <a:t>ommunications</a:t>
            </a:r>
          </a:p>
          <a:p>
            <a:r>
              <a:rPr lang="en-US" dirty="0" smtClean="0"/>
              <a:t>Sensor usage</a:t>
            </a:r>
          </a:p>
          <a:p>
            <a:r>
              <a:rPr lang="en-US" dirty="0" smtClean="0"/>
              <a:t>Wireless communications</a:t>
            </a:r>
          </a:p>
          <a:p>
            <a:r>
              <a:rPr lang="en-US" dirty="0" smtClean="0"/>
              <a:t>Core program</a:t>
            </a:r>
          </a:p>
          <a:p>
            <a:r>
              <a:rPr lang="en-US" dirty="0" smtClean="0"/>
              <a:t>Power supply and batteries </a:t>
            </a:r>
          </a:p>
          <a:p>
            <a:r>
              <a:rPr lang="en-US" dirty="0" smtClean="0"/>
              <a:t>Demonstration of functionality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1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05000"/>
            <a:ext cx="6248400" cy="2438400"/>
          </a:xfrm>
        </p:spPr>
        <p:txBody>
          <a:bodyPr/>
          <a:lstStyle/>
          <a:p>
            <a:pPr algn="ctr"/>
            <a:r>
              <a:rPr lang="en-US" dirty="0" smtClean="0"/>
              <a:t>Any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5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86200" y="3636322"/>
            <a:ext cx="4114800" cy="2517439"/>
            <a:chOff x="4247260" y="3499023"/>
            <a:chExt cx="4114800" cy="2517438"/>
          </a:xfrm>
        </p:grpSpPr>
        <p:pic>
          <p:nvPicPr>
            <p:cNvPr id="2055" name="Picture 7" descr="http://www.ponderosagaragedoors.com/wp-content/uploads/garage-door-theft-preven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260" y="3499023"/>
              <a:ext cx="3902933" cy="25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247260" y="5631790"/>
              <a:ext cx="4114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002060"/>
                  </a:solidFill>
                  <a:hlinkClick r:id="rId3"/>
                </a:rPr>
                <a:t>http://www.ponderosagaragedoors.com/how-to-prevent-home-invasions-through-your-garage-door/garage-door-theft-prevention</a:t>
              </a:r>
              <a:r>
                <a:rPr lang="en-US" sz="1000" dirty="0">
                  <a:solidFill>
                    <a:srgbClr val="002060"/>
                  </a:solidFill>
                  <a:hlinkClick r:id="rId3"/>
                </a:rPr>
                <a:t>/</a:t>
              </a:r>
              <a:endParaRPr lang="en-US" sz="1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03669" y="840429"/>
            <a:ext cx="2698114" cy="2645848"/>
            <a:chOff x="4838063" y="1143000"/>
            <a:chExt cx="3344194" cy="2272170"/>
          </a:xfrm>
        </p:grpSpPr>
        <p:pic>
          <p:nvPicPr>
            <p:cNvPr id="2057" name="Picture 9" descr="Garage Door Opener Safety: Help keep your pets saf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207" y="1143000"/>
              <a:ext cx="3221907" cy="227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838063" y="3230154"/>
              <a:ext cx="3344194" cy="185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hlinkClick r:id="rId5"/>
                </a:rPr>
                <a:t>http://www.geniecompany.com/support_safety.aspx</a:t>
              </a:r>
              <a:endParaRPr lang="en-US" sz="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40577" y="3744477"/>
            <a:ext cx="3451655" cy="2119395"/>
            <a:chOff x="813486" y="3505201"/>
            <a:chExt cx="4114800" cy="2538528"/>
          </a:xfrm>
        </p:grpSpPr>
        <p:pic>
          <p:nvPicPr>
            <p:cNvPr id="2053" name="Picture 5" descr="C:\Users\Jane\Downloads\dog_garage.jp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2" y="3505201"/>
              <a:ext cx="3343017" cy="252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13486" y="5785679"/>
              <a:ext cx="4114800" cy="25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u="sng" dirty="0" smtClean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http://www.cozypad.com</a:t>
              </a:r>
              <a:endParaRPr lang="en-US" sz="800" u="sng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4" name="AutoShape 11" descr="data:image/jpeg;base64,/9j/4AAQSkZJRgABAQAAAQABAAD/2wCEAAkGBxQTEhQUExQUFBUVGBcaGRcWGBQUFRgYGBUYGBoXFxcYHCggGBwlHBUUITEhJSksLi4uFx8zODMsNygtLiwBCgoKDg0OGhAQGiwfHx8sLCwsLCwsLCwsLCwsLCwsLCwsLCwsLCwsLCwsLCwsLDAsLCwsLDcsLCwsKzcsLCsrLP/AABEIAHwA3AMBIgACEQEDEQH/xAAcAAACAwEBAQEAAAAAAAAAAAAEBQMGBwIBAAj/xAA9EAABAwIDBQUGBAUDBQAAAAABAAIDBBEFITEGEkFRcRMiYYGhBzKRscHwQlLR4RQjYoKScqLCCENTsvH/xAAZAQADAQEBAAAAAAAAAAAAAAABAgMABAX/xAAkEQACAgICAgIDAQEAAAAAAAAAAQIRAyESMUFREyIEMnFhI//aAAwDAQACEQMRAD8A0jEsbtkCq1V4o5x1SievB1cAohVtuBe5OgAJJPAC2pXJTfZ2pKIf2n7oujoHHdfLvMjJs1gzllPJreA8SjKKiERG80PmtcRH3Yx+aY8P9OqdU1Kbl7yXPIsXEWy/K0fhb4cUyVCykc0kDjZzg1pbk1jc2RD+k/jeeLkwYy33mfEr1vRfFYmelfbygqalkbS97gxrcyXZABZttR7TCbx0YFv/ADOH/o36lFbMaDi2MwUzd6eRrOQ4noNSqFjHtU/DTQ3/AK5DbzDR9Vltfipc8ve4yPOpJufjySySqc79k3D2C0XLFduKuX36gtH5WHcHTLP1VanxS5JJc88ybn4koKKmvqSOiZ09NEPwOcfFx+QW5KI0YyYC7EfADqSo3V7vD4J43cHuwgf2/spWVFtI/wDb+yT5n6GWH2yvNmlOgcejSfkF2I5zo2T4H9FY5sTfa24WjoQhW4g617Gw452+KHyz9B+GPsU/wNSfwSeo+ZXTcIqT+B3xH6o6baEjJuZ8dEtqsZmfq8gcm3aEyeR+EhWsS8tkpwWcatA6uaPqvmYBMdA0307wPyS15JNzmTxOfzXUUjmG7SWnwyT/AG9k/p6Y2OzFSLEtAB0ubX6ZLx2z0w/L5G/0UbMenAADzl69UwpNopHZOAJ5j9FKTzL0XisL9gU2z0waXZG2ds7+qUEFXuIVLgHNhlcCLgta4g9Cq1jeGSRPBkjfF2lyA5pbfna/ifVNiySdqQmaEFXECon52OhW+7E4gZ6KJzjdzRuO6syv8LL8+xGzlsPsiqrxzxflLXjoRY/IfFPLonEu0rUI5nJHyhDuaplBJS4FGSA1rnOPDXzJ4DxTTD6FjHfyA3e0dPa7W82wX953N2gU0MG+C0BzIjqDlJL4yH8DOTBnzTeCEAAAAW5ZC3gOARMc0dGGCwFuJzJJP5nH8TvFFgLkFdXQAz1J9pdpYKNl5HXeR3Yxm9x6cAq9tlt8ynvFT2kl4nVrOvMrIcUxRz3l8ji+R3E3J6C2nRMo2B6HG1O1U1W68rt2MHuxtuGjr+Y+Kqk9aXZDIeqLxXCpomMfOCwye6w+8G8yOAS9wsEyrwK7Z4IuKljjC7Y3Jdtalkx0h3szgD6l9hk0alaLQbNwxAANBPMozYakbFRsPF2ZKcSzNAXNO2dEdCoYaz8o+C9jw1od7oTBlSxTCdqnxY1i3FKKPsz3G/BZ7tfQSikjlYQGb7o9wAlzsi5z3HQAAZDzWmYoRuFVnE3MOGSB9jaSzc7Elwc3Lyd6FWi6EmrRiwHBSinVgp8FDjfRNaXAI73VH+QgR/Ek+yq09CTnbQXJ4IQxrQKrDwG2aMs9FTKqPdcRyWx5eRsuHgB7q9pp3Rua9psWm44/EcV7KLZ81AfRW7RzXTP077MMYbVUYcGta4OIe1oyDtbgcLpT7dcL7SgbKB3oJWn+14LHDpcsPkk3/T7W3jqYjqNx46G7T6haLtrh/b0NVFxdE+3UC4+SWPQJ/sfk1+q0b2T1e7VBvCSMg+JGYHoVnMvAqz7FVnZ1ED/yyAHocv8Akme0ZaZvcjUO5qMlCgLVIqERNsPv5qdpULQh8TxKKnjMkzw1o56nwHNYwbLMGtLnENaNSbADqVle2ntAdJeGlO7HmHSaOd4N5DxSPbHbKSrJaP5cA0boXeLv0VUjY+U2YCGjV1uCZR9iSkG4bQzVUohpozJIdSPdaOLnOOQHito2J9l0FLaWcieo5/8AbYf6BqT4lZngeOOpGbsDQ0H3jc7zjzcforJh+2NQ77KMmwUK/bluCshY3UR3P+Vgs5ldwTjauudNVue83IAHqcklkRitGZ3DLwRcWZCBBBGQzCkiLrtHEkWCEkNGR+jMI2ef/BxAOsdwa6aaJHiGE1Md94XbzGYXuDe0N0UbGzMcLNAuQR5q1UW1VNUNs1wvyuFJ4x1kdlCic7miaZzt4XKsLtnO0kLmmzDra3ojoNlYmm5kNuV2/oo0y3OIpqc4/JZ7j9aLMg3s99z7f7R9VspweAttvOtzv+yzP2obNU8UTZ4nudI1wBbcHuk6+RKZUBZFeit04t/9/ZM6dhtdVl8T3xNdcjhlxUFLM9jrNleDyIyU/jvydfzV4LZVSbrbqlYu0F1xxVogq+0Fn2vzHHqkeN0JaL6i6OLTpifkJyjZXjJwKjCKgo3PNgFJidD2Ybry1uNLrt5Lo8/45VyrSNa/6fQ1zqlwBBYyNruXeJP/AAK2Sd9mknMWN/qvz77K9sqfDqeffbI+WWQd1oAG61thn1JTnE/bK97XNZAxoIIuS4nNBulSFcXJpmU4xCGTStGjZHgdA4gehCkwp9r8xYjqPsLzF5xLI54Ft7PzsL/IKLDHWd1BTx2gS/bR+lqCo7WGKT87Gn4gL1wSP2fVPaUEX9F2f4n9E+cFJlBVtHtLFRM3nm7z7rBq79AsZ2j2jlqn9pM7Ie6wZtaPDx8UvxLEnyPL5HGSR33YDgEfhWAOcd+YdGZeqdJIRyBcKwt1Qbvu2PkNXdFc4sOaI7MAa0DIL2hgDTyVgEzN0jLRLOTs0Va2ZtOyziE52fkte/3khMZbaUkcbqGOYhptyKLejFfxSTenld4oKU5qS9y4+Kik1KZAPmKy7BUjJq6Bj/d3rnyBKrnZkC6sOwUvZ1jHkaX9UJdaCjbdqcJp2Quvuju2Comz+zPaTGQOLIYs3OBIvbPdCvU9KKpoFzn6Kne07HGUkIoKc2cQDIRqAeBPNynzdUuwpbskxrb0ueI6Z1o2i28NSR9ENJtXKABvrLYaktORR7cSKV4iiyJdGr7M7QvnfuOdwVRx6pklqpw7IMLWtaeROvoEd7L+/UOkPuRMJPK5GX1Venq5Jqqadgu17z5gG2XQKPGmy8ZcqHhhAY0aBtuCXz4SwuDvXVRw10pJa7ujiCM7eCMgksLD15KbuJ3/AFmieKijYBawI+7ofEHte3d1Uc8+dgVG8WF0EndizdKgZuHts1rAQb31IGnPndJtoZM2x3uRmfhZOm1rgCGgf6tSqxWRHtHXOp1K6MK+1s5fyJf8+MV2cRjIL6ymDeAz6FfSMI1BHXJdNnERDRRUrrOHVTjihiLOP34/RNESRtfskqrxTxn8L2u8nAj5hXhyy32T1Vql7TpJH6tN/kStTIUn2UXRiGB4M2Pvvs6T4hvgL6p80odhHFSwSNdmDceCzlZPi+ycLoL5jVK2NABXscjzulE77Md0Vlx2n7iqeIO/lnonQUJYtB1Ub9VLGMgojqnASMKsOxse9UD71Vea1X/2PUjJKp4e0EdmdeHipzerHXZoceLNo6OSoedAdxvM6AeZWB4nWvnlfLIbueSSev6Ky7e44ZZXQNdeGJ5DRwJHFVK10McfLGnXg+aFNHHdwA4/XJTQURKb4dThjmuLb7ufwTSegRReaOgFHhpZcCaozI47l9PC4SzD8OAAFgPDQLt1U6QNc8klxLjyAsAGgcABbzumdBukC4H181wyls9DDBJAVZg7ZG5b7XDRw1/QhAtwlsWckm9bhk3yyTjH8UbTizsrgkW1yysFn2I4qZTdxIbwb+qMYyl/Bp5Yx/pYZcXjYLRtBPTLqk9TWX7o1Sg1HBosjaNltBmVXhRL5XMNyaPJD1lJvjdtnYm/DeOiJiZc8z6DwTWGm8rorQkny0V2lomszObvKw6Bc1se+Bu6g/NWCahBSyop7XRu3YnGlQvxHCJIAC8DMcCPhZKH+91srFjleZY4wfebk7yGRVckCtB2QyJLouns9q9yqpzzO6f7gQtwcvzngtRulrh+B4PwIP0X6KD72I0IB+K0+zR6MXqaltrN05nj8ENFUWcCHC44A/RV2rny7pNh5ZI2ANc0FmTgMwpLG6s6HlS1RaGVviUZHK+1xeyr9JWB3MEWuMr+Sc09VdpAcB4Oy/ZLzrTJyw+Y7RxXS7zTcqp4tlGU9jc10u5JJuX0Jadw+Ad+q9xPZZ72js5oCC613ybgHXLJUUkuyfBlOA06KFozVyOwNUbbr6V2WgnZf1Cgl2EniBdPNSwgaB0u853RrGlP8kfYOD9FafkEbhuJvguY3FpIsSMsjkndJsVJJG6V09M2Fmrg/fc48msyN+tkufSU2jZJrji6Jlvg15KHOLCosTyPv1UlJHcqxYbslFLG6R1bC3dv/LY175SBx3Xbv1UtIzD4C0kVFQARfNsIvy3dbeazyRqkbiwego3OyY1zjyaC75JnW0TqdgMzSxzmktacnboI7xHAE5KXG9tC50baVrqaJlrsjswHqW53NtUgxLEpKgvllcXOe4DPOzWjJo8LqS5MotIa4HWkwyFwJ7O1yLfid3Rc6X0TKHEHiMyhoLWuDDmNSCR8igNlcOkkje092F7muJ4ucwm1gcj72pV8wegjiG4xuTiD3s7kaE380kscbLQyySRn213aVEbHmMtDL596x3jzsqxI0BjPzZk+Zyuea3ytp2Ojcx5s1wIuTYdR0WDYrGWSvDsyHEZZXtofNUiq0Jlal9gmlw53H9vijAR7rfTRcvcSwHQOAsON7Kakht4nj15JrEQbRQW8Si3TAaqANedDujnxXTKHiSSp9lEffxgQ8zw4HJMBCBwQ89xoFkZlbq42h3fLg3m0Am/mlFS2znAZgE2J1VgxWLum6rsj7knmrwOfIHYadR4BfoXZuftKWBx4xt9Bb6L86Ye7MdCFufs8q96iYCfdc5vwN/qtMEDC6jKZ2Xd33HdPLfJt8Mk7xSBrnmWlifE0i+5q0f6c72KDZRBz3Z3vfNuYJ89Qn+GYDK8Bom3QMtDktLRkmxIyQmx0eBpoUwiq8r+R8Cnc3s7qjZ4mjfa+twUorsEmgykaNM90gghJLjPXkrCUoA1XMC3XO4t1umk7gWkcwfsqtva5r+8bgZi+d+viEWawhpNglUKVDPJbsgElvD78F6ZnHUk9ST8LoVsi6L0/ETkSg+X34aqN7s19dcF10AWTLwheNcuZXopAPHOtrpzUtIL7ovkXehIuhHuRlO2zR6eZW8BRpGGTNFmDK2QHTL76oiqxHszZvveg8VW8KrgWB1u/xOfDLJESPPHNSZVDAVTnm7iSb8SSEj2nwbtLSsA326jm3n1CYQOR7HXWTrYzVqiiwjLeOdrho4DmVLSyeKm2jpyx5cAd1+luB5KOhw82G/l/Trbqnsl5DoqknTvdLKZvanQxt6kk+iliohYZohsNr5FJZTYBKJgMnRn/ACCXT4jK33mAj+k3+YTmZoIte3VK6mmIz16JkBoUz4k14sQQfFI3DMjxTfEI8idLJRfNWic+QlpfeHX5rRdkca7GFzT+cnXm1v7rOIjn8PmnMbvFFqzRLjgtHBYd8HzVrgihA1HosW3iNDZGQYpK3IPPnmklD/SkZL0bO2ojaOYVV2jip35tcWO8D+6rkGJSObmUnrqlxOqWOPZpzpFkGzscjATJ8rgqpYnQuhk3S7ebqD+qKw+Z2Yvku8SN4zfh9FWqYnK0KVyHWUAebI7sRu3sgYi7Reby+dGFLSwgkApaMeMlXL5Ew/gWZZH4lTspGBrjui4HFEIlGaa07d42H2AEvjzeOqPidY+iDNEbU8oFraJj2lwq695Dsk1gdkpFkMoXIqOq4WS6nzsi25FKxkdzhzveda/ut8UFSzlsgilADj7rhoeFj4olshMrQeAcfPILqvp2lrnEZgGx4i2Y+SJmEtgAK9OSlYbsaTqQPkFxNoggi+rkAaSq9U4hbTNN606hVitGqeAkwXEawv7qAaM13zXDVdHMztgzTBj8h0S4ao6H3QiF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 descr="http://www.drivers.com/img/articles/668_driver_pensiv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7" y="1026603"/>
            <a:ext cx="3767347" cy="24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 bwMode="auto">
          <a:xfrm>
            <a:off x="994259" y="933515"/>
            <a:ext cx="1681250" cy="1322924"/>
          </a:xfrm>
          <a:prstGeom prst="cloudCallout">
            <a:avLst>
              <a:gd name="adj1" fmla="val 70868"/>
              <a:gd name="adj2" fmla="val 10114"/>
            </a:avLst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1448" y="3230285"/>
            <a:ext cx="26981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8"/>
              </a:rPr>
              <a:t>http://www.drivers.com/article/680</a:t>
            </a:r>
            <a:r>
              <a:rPr lang="en-US" sz="1000" dirty="0">
                <a:hlinkClick r:id="rId8"/>
              </a:rPr>
              <a:t>/</a:t>
            </a:r>
            <a:endParaRPr lang="en-US" sz="1000" dirty="0"/>
          </a:p>
        </p:txBody>
      </p:sp>
      <p:pic>
        <p:nvPicPr>
          <p:cNvPr id="2063" name="Picture 15" descr="https://encrypted-tbn2.gstatic.com/images?q=tbn:ANd9GcQX1PJTExgTyHqDvbXaZOiJJWXw9BkAWElCtoAJFwXBco5FsWJQ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49" y="1259405"/>
            <a:ext cx="1107684" cy="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010400" cy="3962400"/>
          </a:xfrm>
        </p:spPr>
        <p:txBody>
          <a:bodyPr/>
          <a:lstStyle/>
          <a:p>
            <a:r>
              <a:rPr lang="en-US" dirty="0" smtClean="0"/>
              <a:t>Accidently open </a:t>
            </a:r>
            <a:r>
              <a:rPr lang="en-US" dirty="0" smtClean="0"/>
              <a:t>g</a:t>
            </a:r>
            <a:r>
              <a:rPr lang="en-US" dirty="0" smtClean="0"/>
              <a:t>arage </a:t>
            </a:r>
            <a:r>
              <a:rPr lang="en-US" dirty="0" smtClean="0"/>
              <a:t>doors lead to:</a:t>
            </a:r>
          </a:p>
          <a:p>
            <a:pPr lvl="1"/>
            <a:r>
              <a:rPr lang="en-US" dirty="0" smtClean="0"/>
              <a:t>Trespassing</a:t>
            </a:r>
          </a:p>
          <a:p>
            <a:pPr lvl="1"/>
            <a:r>
              <a:rPr lang="en-US" dirty="0" smtClean="0"/>
              <a:t>Burglary</a:t>
            </a:r>
          </a:p>
          <a:p>
            <a:pPr lvl="1"/>
            <a:r>
              <a:rPr lang="en-US" dirty="0" smtClean="0"/>
              <a:t>Lost Pets</a:t>
            </a:r>
            <a:endParaRPr lang="en-US" dirty="0" smtClean="0"/>
          </a:p>
          <a:p>
            <a:r>
              <a:rPr lang="en-US" dirty="0" smtClean="0"/>
              <a:t>Unknown status of garage door</a:t>
            </a:r>
          </a:p>
          <a:p>
            <a:r>
              <a:rPr lang="en-US" dirty="0" smtClean="0"/>
              <a:t>No confirmation from garage door </a:t>
            </a:r>
          </a:p>
          <a:p>
            <a:r>
              <a:rPr lang="en-US" dirty="0" smtClean="0"/>
              <a:t>Lack of control from long distance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96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10400" cy="1311275"/>
          </a:xfrm>
        </p:spPr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010400" cy="4800600"/>
          </a:xfrm>
        </p:spPr>
        <p:txBody>
          <a:bodyPr/>
          <a:lstStyle/>
          <a:p>
            <a:r>
              <a:rPr lang="en-US" dirty="0" smtClean="0"/>
              <a:t>Sensor network</a:t>
            </a:r>
          </a:p>
          <a:p>
            <a:pPr lvl="1"/>
            <a:r>
              <a:rPr lang="en-US" dirty="0" smtClean="0"/>
              <a:t>Automatic, hands-free open/close</a:t>
            </a:r>
          </a:p>
          <a:p>
            <a:r>
              <a:rPr lang="en-US" dirty="0" smtClean="0"/>
              <a:t>Smartphone access</a:t>
            </a:r>
          </a:p>
          <a:p>
            <a:pPr lvl="1"/>
            <a:r>
              <a:rPr lang="en-US" dirty="0" smtClean="0"/>
              <a:t>Send/receive message</a:t>
            </a:r>
          </a:p>
          <a:p>
            <a:pPr lvl="1"/>
            <a:r>
              <a:rPr lang="en-US" dirty="0" smtClean="0"/>
              <a:t>Receive image</a:t>
            </a:r>
          </a:p>
          <a:p>
            <a:r>
              <a:rPr lang="en-US" dirty="0" smtClean="0"/>
              <a:t>Security features</a:t>
            </a:r>
          </a:p>
          <a:p>
            <a:pPr lvl="1"/>
            <a:r>
              <a:rPr lang="en-US" dirty="0" smtClean="0"/>
              <a:t>Status updates</a:t>
            </a:r>
          </a:p>
          <a:p>
            <a:r>
              <a:rPr lang="en-US" dirty="0" smtClean="0"/>
              <a:t>Safety features</a:t>
            </a:r>
          </a:p>
          <a:p>
            <a:pPr lvl="1"/>
            <a:r>
              <a:rPr lang="en-US" dirty="0" smtClean="0"/>
              <a:t>Unexpected obstructions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10400" cy="1311275"/>
          </a:xfrm>
        </p:spPr>
        <p:txBody>
          <a:bodyPr/>
          <a:lstStyle/>
          <a:p>
            <a:r>
              <a:rPr lang="en-US" dirty="0" smtClean="0"/>
              <a:t>Demonstrated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010400" cy="4572000"/>
          </a:xfrm>
        </p:spPr>
        <p:txBody>
          <a:bodyPr/>
          <a:lstStyle/>
          <a:p>
            <a:r>
              <a:rPr lang="en-US" dirty="0" smtClean="0"/>
              <a:t>Safety System</a:t>
            </a:r>
          </a:p>
          <a:p>
            <a:r>
              <a:rPr lang="en-US" dirty="0" smtClean="0"/>
              <a:t>Automatic Car-Activated Door Open/Close</a:t>
            </a:r>
          </a:p>
          <a:p>
            <a:r>
              <a:rPr lang="en-US" dirty="0" smtClean="0"/>
              <a:t>Remote Visual of Door</a:t>
            </a:r>
          </a:p>
          <a:p>
            <a:r>
              <a:rPr lang="en-US" dirty="0" smtClean="0"/>
              <a:t>Remote Phone Controlled Open/Close </a:t>
            </a:r>
          </a:p>
          <a:p>
            <a:r>
              <a:rPr lang="en-US" dirty="0" smtClean="0"/>
              <a:t>Classic Button Panel and Remote </a:t>
            </a:r>
          </a:p>
          <a:p>
            <a:r>
              <a:rPr lang="en-US" dirty="0" smtClean="0"/>
              <a:t>Fail-Safe Systems</a:t>
            </a:r>
          </a:p>
          <a:p>
            <a:r>
              <a:rPr lang="en-US" dirty="0" smtClean="0"/>
              <a:t>Battery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716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411421"/>
            <a:ext cx="7315200" cy="5032241"/>
            <a:chOff x="0" y="0"/>
            <a:chExt cx="6248400" cy="4295775"/>
          </a:xfrm>
        </p:grpSpPr>
        <p:sp>
          <p:nvSpPr>
            <p:cNvPr id="3" name="Text Box 1"/>
            <p:cNvSpPr txBox="1"/>
            <p:nvPr/>
          </p:nvSpPr>
          <p:spPr>
            <a:xfrm>
              <a:off x="2162175" y="1857375"/>
              <a:ext cx="1381125" cy="55245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ea typeface="Malgun Gothic"/>
                  <a:cs typeface="Times New Roman"/>
                </a:rPr>
                <a:t>Central Circuit Board/Hub</a:t>
              </a:r>
              <a:endParaRPr lang="en-US" sz="1100">
                <a:effectLst/>
                <a:ea typeface="Malgun Gothic"/>
                <a:cs typeface="Times New Roman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1362075"/>
              <a:ext cx="2162175" cy="781050"/>
              <a:chOff x="0" y="0"/>
              <a:chExt cx="2162175" cy="781050"/>
            </a:xfrm>
          </p:grpSpPr>
          <p:sp>
            <p:nvSpPr>
              <p:cNvPr id="41" name="Text Box 5"/>
              <p:cNvSpPr txBox="1"/>
              <p:nvPr/>
            </p:nvSpPr>
            <p:spPr>
              <a:xfrm>
                <a:off x="0" y="0"/>
                <a:ext cx="1381125" cy="55245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ea typeface="Malgun Gothic"/>
                    <a:cs typeface="Times New Roman"/>
                  </a:rPr>
                  <a:t>Car Motion Sensor</a:t>
                </a:r>
                <a:endParaRPr lang="en-US" sz="1100">
                  <a:effectLst/>
                  <a:ea typeface="Malgun Gothic"/>
                  <a:cs typeface="Times New Roman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1381125" y="133350"/>
                <a:ext cx="781050" cy="41910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1381125" y="381000"/>
                <a:ext cx="781050" cy="40005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0" y="2181225"/>
              <a:ext cx="2162175" cy="752475"/>
              <a:chOff x="0" y="0"/>
              <a:chExt cx="2162175" cy="752475"/>
            </a:xfrm>
          </p:grpSpPr>
          <p:sp>
            <p:nvSpPr>
              <p:cNvPr id="38" name="Text Box 6"/>
              <p:cNvSpPr txBox="1"/>
              <p:nvPr/>
            </p:nvSpPr>
            <p:spPr>
              <a:xfrm>
                <a:off x="0" y="200025"/>
                <a:ext cx="1381125" cy="55245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ea typeface="Malgun Gothic"/>
                    <a:cs typeface="Times New Roman"/>
                  </a:rPr>
                  <a:t>Door Safety Sensor</a:t>
                </a:r>
                <a:endParaRPr lang="en-US" sz="1100">
                  <a:effectLst/>
                  <a:ea typeface="Malgun Gothic"/>
                  <a:cs typeface="Times New Roman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1381125" y="219075"/>
                <a:ext cx="781050" cy="428625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381125" y="0"/>
                <a:ext cx="781049" cy="409575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2209800" y="2409825"/>
              <a:ext cx="1381125" cy="1562100"/>
              <a:chOff x="0" y="0"/>
              <a:chExt cx="1381125" cy="1562100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352425" y="0"/>
                <a:ext cx="0" cy="1228725"/>
              </a:xfrm>
              <a:prstGeom prst="straightConnector1">
                <a:avLst/>
              </a:prstGeom>
              <a:ln w="38100"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 Box 12"/>
              <p:cNvSpPr txBox="1"/>
              <p:nvPr/>
            </p:nvSpPr>
            <p:spPr>
              <a:xfrm>
                <a:off x="0" y="1228725"/>
                <a:ext cx="1381125" cy="33337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ea typeface="Malgun Gothic"/>
                    <a:cs typeface="Times New Roman"/>
                  </a:rPr>
                  <a:t>User Cell Phone</a:t>
                </a:r>
                <a:endParaRPr lang="en-US" sz="1100">
                  <a:effectLst/>
                  <a:ea typeface="Malgun Gothic"/>
                  <a:cs typeface="Times New Roman"/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V="1">
                <a:off x="1009650" y="0"/>
                <a:ext cx="0" cy="1228090"/>
              </a:xfrm>
              <a:prstGeom prst="straightConnector1">
                <a:avLst/>
              </a:prstGeom>
              <a:ln w="38100"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1066800" y="0"/>
              <a:ext cx="5181600" cy="4295775"/>
              <a:chOff x="0" y="0"/>
              <a:chExt cx="5181600" cy="42957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0"/>
                <a:ext cx="3524250" cy="1857375"/>
                <a:chOff x="0" y="0"/>
                <a:chExt cx="3524250" cy="1857375"/>
              </a:xfrm>
            </p:grpSpPr>
            <p:sp>
              <p:nvSpPr>
                <p:cNvPr id="25" name="Text Box 2"/>
                <p:cNvSpPr txBox="1"/>
                <p:nvPr/>
              </p:nvSpPr>
              <p:spPr>
                <a:xfrm>
                  <a:off x="1095375" y="942975"/>
                  <a:ext cx="1381125" cy="55245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ea typeface="Malgun Gothic"/>
                      <a:cs typeface="Times New Roman"/>
                    </a:rPr>
                    <a:t>Garage Opener System</a:t>
                  </a:r>
                  <a:endParaRPr lang="en-US" sz="1100">
                    <a:effectLst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1409700" y="1495425"/>
                  <a:ext cx="0" cy="361950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2238375" y="1495425"/>
                  <a:ext cx="0" cy="361950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 Box 22"/>
                <p:cNvSpPr txBox="1"/>
                <p:nvPr/>
              </p:nvSpPr>
              <p:spPr>
                <a:xfrm>
                  <a:off x="495300" y="133350"/>
                  <a:ext cx="1228725" cy="55245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ea typeface="Malgun Gothic"/>
                      <a:cs typeface="Times New Roman"/>
                    </a:rPr>
                    <a:t>Garage Opening Motor</a:t>
                  </a:r>
                  <a:endParaRPr lang="en-US" sz="1100">
                    <a:effectLst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29" name="Text Box 23"/>
                <p:cNvSpPr txBox="1"/>
                <p:nvPr/>
              </p:nvSpPr>
              <p:spPr>
                <a:xfrm>
                  <a:off x="1914525" y="133350"/>
                  <a:ext cx="1219200" cy="55245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ea typeface="Malgun Gothic"/>
                      <a:cs typeface="Times New Roman"/>
                    </a:rPr>
                    <a:t>Garage Overhead Light</a:t>
                  </a:r>
                  <a:endParaRPr lang="en-US" sz="1100">
                    <a:effectLst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1285875" y="685800"/>
                  <a:ext cx="0" cy="257175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2181225" y="685800"/>
                  <a:ext cx="0" cy="257175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2324100" y="685800"/>
                  <a:ext cx="0" cy="257175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1409700" y="685800"/>
                  <a:ext cx="0" cy="257175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rapezoid 33"/>
                <p:cNvSpPr/>
                <p:nvPr/>
              </p:nvSpPr>
              <p:spPr>
                <a:xfrm rot="10800000">
                  <a:off x="0" y="0"/>
                  <a:ext cx="3524250" cy="1562100"/>
                </a:xfrm>
                <a:prstGeom prst="trapezoid">
                  <a:avLst>
                    <a:gd name="adj" fmla="val 37895"/>
                  </a:avLst>
                </a:prstGeom>
                <a:noFill/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238375" y="1247775"/>
                <a:ext cx="2943225" cy="3048000"/>
                <a:chOff x="0" y="0"/>
                <a:chExt cx="2943225" cy="304800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38125" y="752475"/>
                  <a:ext cx="2143125" cy="323850"/>
                  <a:chOff x="0" y="0"/>
                  <a:chExt cx="2143125" cy="323850"/>
                </a:xfrm>
              </p:grpSpPr>
              <p:sp>
                <p:nvSpPr>
                  <p:cNvPr id="23" name="Text Box 15"/>
                  <p:cNvSpPr txBox="1"/>
                  <p:nvPr/>
                </p:nvSpPr>
                <p:spPr>
                  <a:xfrm>
                    <a:off x="762000" y="0"/>
                    <a:ext cx="1381125" cy="323850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endParaRPr lang="en-US" sz="1200" dirty="0" smtClean="0">
                      <a:effectLst/>
                      <a:ea typeface="Malgun Gothic"/>
                      <a:cs typeface="Times New Roman"/>
                    </a:endParaRPr>
                  </a:p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200" dirty="0" smtClean="0">
                        <a:effectLst/>
                        <a:ea typeface="Malgun Gothic"/>
                        <a:cs typeface="Times New Roman"/>
                      </a:rPr>
                      <a:t>Button </a:t>
                    </a:r>
                    <a:r>
                      <a:rPr lang="en-US" sz="1200" dirty="0">
                        <a:effectLst/>
                        <a:ea typeface="Malgun Gothic"/>
                        <a:cs typeface="Times New Roman"/>
                      </a:rPr>
                      <a:t>Panel </a:t>
                    </a:r>
                    <a:endParaRPr lang="en-US" sz="1100" dirty="0">
                      <a:effectLst/>
                      <a:ea typeface="Malgun Gothic"/>
                      <a:cs typeface="Times New Roman"/>
                    </a:endParaRPr>
                  </a:p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400" dirty="0">
                        <a:effectLst/>
                        <a:ea typeface="Malgun Gothic"/>
                        <a:cs typeface="Times New Roman"/>
                      </a:rPr>
                      <a:t> </a:t>
                    </a:r>
                    <a:endParaRPr lang="en-US" sz="1100" dirty="0">
                      <a:effectLst/>
                      <a:ea typeface="Malgun Gothic"/>
                      <a:cs typeface="Times New Roman"/>
                    </a:endParaRPr>
                  </a:p>
                </p:txBody>
              </p:sp>
              <p:cxnSp>
                <p:nvCxnSpPr>
                  <p:cNvPr id="24" name="Straight Arrow Connector 23"/>
                  <p:cNvCxnSpPr/>
                  <p:nvPr/>
                </p:nvCxnSpPr>
                <p:spPr>
                  <a:xfrm flipH="1">
                    <a:off x="0" y="142875"/>
                    <a:ext cx="762000" cy="0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0" y="1076325"/>
                  <a:ext cx="2381250" cy="1000125"/>
                  <a:chOff x="0" y="0"/>
                  <a:chExt cx="2381250" cy="1000125"/>
                </a:xfrm>
              </p:grpSpPr>
              <p:sp>
                <p:nvSpPr>
                  <p:cNvPr id="20" name="Text Box 16"/>
                  <p:cNvSpPr txBox="1"/>
                  <p:nvPr/>
                </p:nvSpPr>
                <p:spPr>
                  <a:xfrm>
                    <a:off x="1000125" y="685800"/>
                    <a:ext cx="1381125" cy="31432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endParaRPr lang="en-US" sz="1200" dirty="0" smtClean="0">
                      <a:effectLst/>
                      <a:ea typeface="Malgun Gothic"/>
                      <a:cs typeface="Times New Roman"/>
                    </a:endParaRPr>
                  </a:p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200" dirty="0" smtClean="0">
                        <a:effectLst/>
                        <a:ea typeface="Malgun Gothic"/>
                        <a:cs typeface="Times New Roman"/>
                      </a:rPr>
                      <a:t>Camera</a:t>
                    </a:r>
                    <a:endParaRPr lang="en-US" sz="1100" dirty="0">
                      <a:effectLst/>
                      <a:ea typeface="Malgun Gothic"/>
                      <a:cs typeface="Times New Roman"/>
                    </a:endParaRPr>
                  </a:p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400" dirty="0">
                        <a:effectLst/>
                        <a:ea typeface="Malgun Gothic"/>
                        <a:cs typeface="Times New Roman"/>
                      </a:rPr>
                      <a:t> </a:t>
                    </a:r>
                    <a:endParaRPr lang="en-US" sz="1100" dirty="0">
                      <a:effectLst/>
                      <a:ea typeface="Malgun Gothic"/>
                      <a:cs typeface="Times New Roman"/>
                    </a:endParaRPr>
                  </a:p>
                </p:txBody>
              </p:sp>
              <p:cxnSp>
                <p:nvCxnSpPr>
                  <p:cNvPr id="21" name="Straight Arrow Connector 20"/>
                  <p:cNvCxnSpPr/>
                  <p:nvPr/>
                </p:nvCxnSpPr>
                <p:spPr>
                  <a:xfrm>
                    <a:off x="238125" y="0"/>
                    <a:ext cx="942975" cy="685800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 flipH="1" flipV="1">
                    <a:off x="0" y="85725"/>
                    <a:ext cx="998855" cy="770891"/>
                  </a:xfrm>
                  <a:prstGeom prst="straightConnector1">
                    <a:avLst/>
                  </a:prstGeom>
                  <a:ln w="38100"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238125" y="0"/>
                  <a:ext cx="2143125" cy="666115"/>
                  <a:chOff x="0" y="0"/>
                  <a:chExt cx="2143125" cy="666115"/>
                </a:xfrm>
              </p:grpSpPr>
              <p:sp>
                <p:nvSpPr>
                  <p:cNvPr id="18" name="Text Box 14"/>
                  <p:cNvSpPr txBox="1"/>
                  <p:nvPr/>
                </p:nvSpPr>
                <p:spPr>
                  <a:xfrm>
                    <a:off x="762000" y="0"/>
                    <a:ext cx="1381125" cy="31432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200">
                        <a:effectLst/>
                        <a:ea typeface="Malgun Gothic"/>
                        <a:cs typeface="Times New Roman"/>
                      </a:rPr>
                      <a:t>Remote Controls</a:t>
                    </a:r>
                    <a:endParaRPr lang="en-US" sz="1100">
                      <a:effectLst/>
                      <a:ea typeface="Malgun Gothic"/>
                      <a:cs typeface="Times New Roman"/>
                    </a:endParaRPr>
                  </a:p>
                </p:txBody>
              </p:sp>
              <p:cxnSp>
                <p:nvCxnSpPr>
                  <p:cNvPr id="19" name="Straight Arrow Connector 18"/>
                  <p:cNvCxnSpPr/>
                  <p:nvPr/>
                </p:nvCxnSpPr>
                <p:spPr>
                  <a:xfrm flipH="1">
                    <a:off x="0" y="228600"/>
                    <a:ext cx="761365" cy="437515"/>
                  </a:xfrm>
                  <a:prstGeom prst="straightConnector1">
                    <a:avLst/>
                  </a:prstGeom>
                  <a:ln w="38100"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895350" y="2286000"/>
                  <a:ext cx="2047875" cy="762000"/>
                  <a:chOff x="0" y="0"/>
                  <a:chExt cx="2047875" cy="762000"/>
                </a:xfrm>
              </p:grpSpPr>
              <p:sp>
                <p:nvSpPr>
                  <p:cNvPr id="14" name="Text Box 30"/>
                  <p:cNvSpPr txBox="1"/>
                  <p:nvPr/>
                </p:nvSpPr>
                <p:spPr>
                  <a:xfrm>
                    <a:off x="0" y="0"/>
                    <a:ext cx="2047875" cy="762000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b="1">
                        <a:effectLst/>
                        <a:ea typeface="Malgun Gothic"/>
                        <a:cs typeface="Times New Roman"/>
                      </a:rPr>
                      <a:t>Legend:</a:t>
                    </a:r>
                    <a:endParaRPr lang="en-US" sz="1100">
                      <a:effectLst/>
                      <a:ea typeface="Malgun Gothic"/>
                      <a:cs typeface="Times New Roman"/>
                    </a:endParaRPr>
                  </a:p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ea typeface="Malgun Gothic"/>
                        <a:cs typeface="Times New Roman"/>
                      </a:rPr>
                      <a:t>	Wireless Connection</a:t>
                    </a:r>
                    <a:endParaRPr lang="en-US" sz="1100">
                      <a:effectLst/>
                      <a:ea typeface="Malgun Gothic"/>
                      <a:cs typeface="Times New Roman"/>
                    </a:endParaRPr>
                  </a:p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ea typeface="Malgun Gothic"/>
                        <a:cs typeface="Times New Roman"/>
                      </a:rPr>
                      <a:t>	Wired Connection</a:t>
                    </a:r>
                    <a:endParaRPr lang="en-US" sz="1100">
                      <a:effectLst/>
                      <a:ea typeface="Malgun Gothic"/>
                      <a:cs typeface="Times New Roman"/>
                    </a:endParaRPr>
                  </a:p>
                  <a:p>
                    <a:pPr marL="0" marR="0" indent="45720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ea typeface="Malgun Gothic"/>
                        <a:cs typeface="Times New Roman"/>
                      </a:rPr>
                      <a:t>Garage Opener   Subsystem</a:t>
                    </a:r>
                    <a:endParaRPr lang="en-US" sz="1100">
                      <a:effectLst/>
                      <a:ea typeface="Malgun Gothic"/>
                      <a:cs typeface="Times New Roman"/>
                    </a:endParaRPr>
                  </a:p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ea typeface="Malgun Gothic"/>
                        <a:cs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04775" y="285750"/>
                    <a:ext cx="36195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104775" y="438150"/>
                    <a:ext cx="36195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04775" y="590550"/>
                    <a:ext cx="361950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600307" y="457200"/>
            <a:ext cx="7010400" cy="1311275"/>
          </a:xfrm>
        </p:spPr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760" y="609600"/>
            <a:ext cx="7010400" cy="1311275"/>
          </a:xfrm>
        </p:spPr>
        <p:txBody>
          <a:bodyPr/>
          <a:lstStyle/>
          <a:p>
            <a:r>
              <a:rPr lang="en-US" dirty="0" smtClean="0"/>
              <a:t>System Set Up</a:t>
            </a:r>
            <a:endParaRPr lang="en-US" dirty="0"/>
          </a:p>
        </p:txBody>
      </p:sp>
      <p:pic>
        <p:nvPicPr>
          <p:cNvPr id="3074" name="Picture 2" descr="C:\Users\Jane\Downloads\OpenSesame 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0" y="1600200"/>
            <a:ext cx="7309561" cy="44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0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ne\Downloads\OpenSesame Breakdown.jp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87" y="924697"/>
            <a:ext cx="638698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e\Downloads\OpenSesame i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1752143" cy="29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9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58696"/>
              </p:ext>
            </p:extLst>
          </p:nvPr>
        </p:nvGraphicFramePr>
        <p:xfrm>
          <a:off x="1066800" y="1600200"/>
          <a:ext cx="6781800" cy="4460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4160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</a:t>
                      </a:r>
                      <a:endParaRPr lang="en-US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Use</a:t>
                      </a:r>
                      <a:endParaRPr lang="en-US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Estimated Cost</a:t>
                      </a:r>
                      <a:endParaRPr lang="en-US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671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Ultrasonic Range Finder</a:t>
                      </a:r>
                      <a:endParaRPr lang="en-US" sz="16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detect objects in the line of view of the garage door</a:t>
                      </a:r>
                      <a:endParaRPr lang="en-US" sz="1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$40</a:t>
                      </a:r>
                      <a:endParaRPr lang="en-US" sz="1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671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Infrared Proximity Sensor</a:t>
                      </a:r>
                      <a:endParaRPr lang="en-US" sz="16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 detect car approaching or leaving the driveway</a:t>
                      </a:r>
                      <a:endParaRPr lang="en-US" sz="12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$20</a:t>
                      </a:r>
                      <a:endParaRPr lang="en-US" sz="12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4160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Webcam</a:t>
                      </a:r>
                      <a:endParaRPr lang="en-US" sz="16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 take images of the garage door</a:t>
                      </a:r>
                      <a:endParaRPr lang="en-US" sz="12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$30</a:t>
                      </a:r>
                      <a:endParaRPr lang="en-US" sz="12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4160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Surveillance Camera</a:t>
                      </a:r>
                      <a:endParaRPr lang="en-US" sz="16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 take images of the garage door</a:t>
                      </a:r>
                      <a:endParaRPr lang="en-US" sz="12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$20</a:t>
                      </a:r>
                      <a:endParaRPr lang="en-US" sz="12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671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AA Lithium Batteries</a:t>
                      </a:r>
                      <a:endParaRPr lang="en-US" sz="16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 power the sensors, camera, remote control</a:t>
                      </a:r>
                      <a:endParaRPr lang="en-US" sz="12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$4/battery</a:t>
                      </a:r>
                      <a:endParaRPr lang="en-US" sz="12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27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Garage Door Opener</a:t>
                      </a:r>
                      <a:endParaRPr lang="en-US" sz="16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open/close garage door; includes motor with chain system, 2 remote controls, light</a:t>
                      </a:r>
                      <a:endParaRPr lang="en-US" sz="1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$150</a:t>
                      </a:r>
                      <a:endParaRPr lang="en-US" sz="1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10400" cy="1311275"/>
          </a:xfrm>
        </p:spPr>
        <p:txBody>
          <a:bodyPr/>
          <a:lstStyle/>
          <a:p>
            <a:r>
              <a:rPr lang="en-US" dirty="0" smtClean="0"/>
              <a:t>Available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80706"/>
      </p:ext>
    </p:extLst>
  </p:cSld>
  <p:clrMapOvr>
    <a:masterClrMapping/>
  </p:clrMapOvr>
</p:sld>
</file>

<file path=ppt/theme/theme1.xml><?xml version="1.0" encoding="utf-8"?>
<a:theme xmlns:a="http://schemas.openxmlformats.org/drawingml/2006/main" name="TS001072137">
  <a:themeElements>
    <a:clrScheme name="Office Theme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>en-us</Markets>
    <AppVer xmlns="145c5697-5eb5-440b-b2f1-a8273fb59250" xsi:nil="true"/>
    <AuthoringAssetId xmlns="145c5697-5eb5-440b-b2f1-a8273fb59250">TP001072137</AuthoringAssetId>
    <AssetId xmlns="145c5697-5eb5-440b-b2f1-a8273fb59250">TS001072137</AssetId>
  </documentManagement>
</p:properties>
</file>

<file path=customXml/itemProps1.xml><?xml version="1.0" encoding="utf-8"?>
<ds:datastoreItem xmlns:ds="http://schemas.openxmlformats.org/officeDocument/2006/customXml" ds:itemID="{86F36764-9AE7-4435-AD24-4735C9828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A3A4508-CAE1-4B77-A5AE-4DECEACC2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E68070-9F75-493A-A710-C626CFE5663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3DF02A7-31C1-4B6C-9EBC-E6F497FE456B}">
  <ds:schemaRefs>
    <ds:schemaRef ds:uri="http://purl.org/dc/elements/1.1/"/>
    <ds:schemaRef ds:uri="http://schemas.microsoft.com/office/2006/documentManagement/types"/>
    <ds:schemaRef ds:uri="http://www.w3.org/XML/1998/namespace"/>
    <ds:schemaRef ds:uri="145c5697-5eb5-440b-b2f1-a8273fb59250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TS001072137</Template>
  <TotalTime>75</TotalTime>
  <Words>251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TS001072137</vt:lpstr>
      <vt:lpstr>Open Sesame Proposal Presentation</vt:lpstr>
      <vt:lpstr>PowerPoint Presentation</vt:lpstr>
      <vt:lpstr>Problem Description</vt:lpstr>
      <vt:lpstr>Proposed Solution</vt:lpstr>
      <vt:lpstr>Demonstrated Features</vt:lpstr>
      <vt:lpstr>System Overview</vt:lpstr>
      <vt:lpstr>System Set Up</vt:lpstr>
      <vt:lpstr>PowerPoint Presentation</vt:lpstr>
      <vt:lpstr>Available Technologies</vt:lpstr>
      <vt:lpstr>Engineering Content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</dc:title>
  <dc:creator>Jane</dc:creator>
  <cp:lastModifiedBy>Jane</cp:lastModifiedBy>
  <cp:revision>9</cp:revision>
  <cp:lastPrinted>1601-01-01T00:00:00Z</cp:lastPrinted>
  <dcterms:created xsi:type="dcterms:W3CDTF">2013-10-13T16:27:39Z</dcterms:created>
  <dcterms:modified xsi:type="dcterms:W3CDTF">2013-10-13T17:44:01Z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>en-us</vt:lpwstr>
  </property>
  <property fmtid="{D5CDD505-2E9C-101B-9397-08002B2CF9AE}" pid="3" name="AssetType">
    <vt:lpwstr>TP</vt:lpwstr>
  </property>
  <property fmtid="{D5CDD505-2E9C-101B-9397-08002B2CF9AE}" pid="4" name="BugNumber">
    <vt:lpwstr>; 461854L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TS001072137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Geometric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EY006220130</vt:lpwstr>
  </property>
  <property fmtid="{D5CDD505-2E9C-101B-9397-08002B2CF9AE}" pid="21" name="SourceTitle">
    <vt:lpwstr>Geometric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64;#PowerPoint 2003;#67;#PowerPoint - Design Templt 12;#65;#Microsoft Office PowerPoint 2007;#79;#Template 12;#184;#Office 2000;#66;#PowerPoint - Design Templt 2003;#182;#Office XP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Show everywhere</vt:lpwstr>
  </property>
  <property fmtid="{D5CDD505-2E9C-101B-9397-08002B2CF9AE}" pid="32" name="UANotes">
    <vt:lpwstr>June 2003 retrofit; file size &gt; 250 KB. 443206L. Premium Exception Oct. 2003</vt:lpwstr>
  </property>
  <property fmtid="{D5CDD505-2E9C-101B-9397-08002B2CF9AE}" pid="33" name="PublishStatusLookup">
    <vt:lpwstr>257260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TPClientViewer">
    <vt:lpwstr>Microsoft Office PowerPoint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TP001072137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